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303" r:id="rId8"/>
    <p:sldId id="266" r:id="rId9"/>
    <p:sldId id="262" r:id="rId10"/>
    <p:sldId id="263" r:id="rId11"/>
    <p:sldId id="267" r:id="rId12"/>
    <p:sldId id="304" r:id="rId13"/>
    <p:sldId id="268" r:id="rId14"/>
    <p:sldId id="269" r:id="rId15"/>
    <p:sldId id="270" r:id="rId16"/>
    <p:sldId id="271" r:id="rId17"/>
    <p:sldId id="265" r:id="rId18"/>
  </p:sldIdLst>
  <p:sldSz cx="9144000" cy="5715000" type="screen16x10"/>
  <p:notesSz cx="6797675" cy="98742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05216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810433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215649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620865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026082" algn="l" defTabSz="81043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431298" algn="l" defTabSz="81043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2836515" algn="l" defTabSz="81043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241731" algn="l" defTabSz="81043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5A9B"/>
    <a:srgbClr val="9B9B9B"/>
    <a:srgbClr val="1862A8"/>
    <a:srgbClr val="FFCC33"/>
    <a:srgbClr val="1862AB"/>
    <a:srgbClr val="0033CC"/>
    <a:srgbClr val="326ABE"/>
    <a:srgbClr val="3272BE"/>
    <a:srgbClr val="3275BE"/>
    <a:srgbClr val="306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>
      <p:cViewPr varScale="1">
        <p:scale>
          <a:sx n="98" d="100"/>
          <a:sy n="98" d="100"/>
        </p:scale>
        <p:origin x="1046" y="82"/>
      </p:cViewPr>
      <p:guideLst>
        <p:guide orient="horz" pos="2160"/>
        <p:guide pos="312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1936" y="4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idhuvud_v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90943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3075" name="sidhuvud_h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84963" y="1"/>
            <a:ext cx="1812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sv-SE"/>
              <a:t>2024-11-06</a:t>
            </a:r>
            <a:endParaRPr lang="sv-SE" dirty="0"/>
          </a:p>
        </p:txBody>
      </p:sp>
      <p:sp>
        <p:nvSpPr>
          <p:cNvPr id="3076" name="sidfot_v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604237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93437" y="9380538"/>
            <a:ext cx="604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03F1A724-DC2C-4914-AF46-D803EDFF403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87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6088" y="746125"/>
            <a:ext cx="5905500" cy="369093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84" y="4690269"/>
            <a:ext cx="498653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54" name="sidfot_v_n"/>
          <p:cNvSpPr>
            <a:spLocks noChangeArrowheads="1"/>
          </p:cNvSpPr>
          <p:nvPr/>
        </p:nvSpPr>
        <p:spPr bwMode="auto">
          <a:xfrm>
            <a:off x="0" y="9380538"/>
            <a:ext cx="596684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sv-SE" sz="1200">
                <a:latin typeface="Times New Roman" charset="0"/>
              </a:rPr>
              <a:t> </a:t>
            </a:r>
            <a:endParaRPr lang="sv-SE" sz="1200" dirty="0">
              <a:latin typeface="Times New Roman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90290" y="9380538"/>
            <a:ext cx="604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fld id="{1CE0CDAB-8E91-4251-9523-5A6A99D7A74F}" type="slidenum">
              <a:rPr lang="sv-SE" sz="1200">
                <a:latin typeface="Times New Roman" charset="0"/>
              </a:rPr>
              <a:pPr algn="r"/>
              <a:t>‹#›</a:t>
            </a:fld>
            <a:endParaRPr lang="sv-SE" sz="1200">
              <a:latin typeface="Times New Roman" charset="0"/>
            </a:endParaRPr>
          </a:p>
        </p:txBody>
      </p:sp>
      <p:sp>
        <p:nvSpPr>
          <p:cNvPr id="8" name="sidhuvud_v_n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90943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9" name="sidhuvud_h_n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84963" y="1"/>
            <a:ext cx="1812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sv-SE"/>
              <a:t>2024-11-06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743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0521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2pPr>
    <a:lvl3pPr marL="81043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21564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62086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333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1032"/>
          <p:cNvSpPr>
            <a:spLocks noChangeArrowheads="1"/>
          </p:cNvSpPr>
          <p:nvPr/>
        </p:nvSpPr>
        <p:spPr bwMode="auto">
          <a:xfrm>
            <a:off x="8619393" y="5217584"/>
            <a:ext cx="375138" cy="24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00" tIns="39396" rIns="80200" bIns="39396">
            <a:spAutoFit/>
          </a:bodyPr>
          <a:lstStyle/>
          <a:p>
            <a:pPr>
              <a:spcBef>
                <a:spcPct val="50000"/>
              </a:spcBef>
            </a:pPr>
            <a:fld id="{6077BA2F-4F97-47ED-BC04-84ECAD999CBA}" type="slidenum">
              <a:rPr lang="sv-SE" sz="11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sv-SE" sz="110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91" y="190800"/>
            <a:ext cx="763731" cy="10728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166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166" y="510646"/>
            <a:ext cx="5486400" cy="3429000"/>
          </a:xfrm>
        </p:spPr>
        <p:txBody>
          <a:bodyPr/>
          <a:lstStyle>
            <a:lvl1pPr marL="0" indent="0">
              <a:buNone/>
              <a:defRPr sz="2800"/>
            </a:lvl1pPr>
            <a:lvl2pPr marL="405216" indent="0">
              <a:buNone/>
              <a:defRPr sz="2500"/>
            </a:lvl2pPr>
            <a:lvl3pPr marL="810433" indent="0">
              <a:buNone/>
              <a:defRPr sz="2100"/>
            </a:lvl3pPr>
            <a:lvl4pPr marL="1215649" indent="0">
              <a:buNone/>
              <a:defRPr sz="1800"/>
            </a:lvl4pPr>
            <a:lvl5pPr marL="1620865" indent="0">
              <a:buNone/>
              <a:defRPr sz="1800"/>
            </a:lvl5pPr>
            <a:lvl6pPr marL="2026082" indent="0">
              <a:buNone/>
              <a:defRPr sz="1800"/>
            </a:lvl6pPr>
            <a:lvl7pPr marL="2431298" indent="0">
              <a:buNone/>
              <a:defRPr sz="1800"/>
            </a:lvl7pPr>
            <a:lvl8pPr marL="2836515" indent="0">
              <a:buNone/>
              <a:defRPr sz="1800"/>
            </a:lvl8pPr>
            <a:lvl9pPr marL="3241731" indent="0">
              <a:buNone/>
              <a:defRPr sz="18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166" y="4472782"/>
            <a:ext cx="5486400" cy="544958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3760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9286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71139" y="317500"/>
            <a:ext cx="1921120" cy="45720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03385" y="317500"/>
            <a:ext cx="5627077" cy="457200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065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Languagetext_Bildbakgrund"/>
          <p:cNvSpPr txBox="1">
            <a:spLocks noChangeArrowheads="1"/>
          </p:cNvSpPr>
          <p:nvPr userDrawn="1"/>
        </p:nvSpPr>
        <p:spPr bwMode="auto">
          <a:xfrm>
            <a:off x="2851200" y="5382000"/>
            <a:ext cx="5625969" cy="19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1479" rIns="79767" bIns="0"/>
          <a:lstStyle/>
          <a:p>
            <a:pPr algn="r"/>
            <a:endParaRPr lang="sv-SE" sz="1200" dirty="0">
              <a:solidFill>
                <a:srgbClr val="003B7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3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bakgrund polis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44D7F30-A8E5-428C-AA21-119FF4DB5826}"/>
              </a:ext>
            </a:extLst>
          </p:cNvPr>
          <p:cNvSpPr/>
          <p:nvPr userDrawn="1"/>
        </p:nvSpPr>
        <p:spPr bwMode="auto">
          <a:xfrm>
            <a:off x="-18000" y="-18000"/>
            <a:ext cx="9180000" cy="5733000"/>
          </a:xfrm>
          <a:prstGeom prst="rect">
            <a:avLst/>
          </a:prstGeom>
          <a:solidFill>
            <a:schemeClr val="bg1"/>
          </a:solidFill>
          <a:ln w="12699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AB316FA-E845-4AEF-BB27-91A57BBF7C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65212"/>
            <a:ext cx="512570" cy="7200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E1F2C01A-202A-4F0C-B25C-897896A6D3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78000" y="5217584"/>
            <a:ext cx="446400" cy="24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39396" rIns="80200" bIns="39396">
            <a:spAutoFit/>
          </a:bodyPr>
          <a:lstStyle/>
          <a:p>
            <a:pPr algn="r">
              <a:spcBef>
                <a:spcPct val="50000"/>
              </a:spcBef>
            </a:pPr>
            <a:fld id="{FE9CE125-4B7D-4DAD-AFDF-FC7D0B70E349}" type="slidenum">
              <a:rPr lang="sv-SE" sz="1100"/>
              <a:pPr algn="r">
                <a:spcBef>
                  <a:spcPct val="50000"/>
                </a:spcBef>
              </a:pPr>
              <a:t>‹#›</a:t>
            </a:fld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60226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435" y="3672417"/>
            <a:ext cx="7772400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435" y="2422261"/>
            <a:ext cx="7772400" cy="1250156"/>
          </a:xfrm>
        </p:spPr>
        <p:txBody>
          <a:bodyPr anchor="b"/>
          <a:lstStyle>
            <a:lvl1pPr marL="0" indent="0">
              <a:buNone/>
              <a:defRPr sz="1800"/>
            </a:lvl1pPr>
            <a:lvl2pPr marL="405216" indent="0">
              <a:buNone/>
              <a:defRPr sz="1600"/>
            </a:lvl2pPr>
            <a:lvl3pPr marL="810433" indent="0">
              <a:buNone/>
              <a:defRPr sz="1400"/>
            </a:lvl3pPr>
            <a:lvl4pPr marL="1215649" indent="0">
              <a:buNone/>
              <a:defRPr sz="1200"/>
            </a:lvl4pPr>
            <a:lvl5pPr marL="1620865" indent="0">
              <a:buNone/>
              <a:defRPr sz="1200"/>
            </a:lvl5pPr>
            <a:lvl6pPr marL="2026082" indent="0">
              <a:buNone/>
              <a:defRPr sz="1200"/>
            </a:lvl6pPr>
            <a:lvl7pPr marL="2431298" indent="0">
              <a:buNone/>
              <a:defRPr sz="1200"/>
            </a:lvl7pPr>
            <a:lvl8pPr marL="2836515" indent="0">
              <a:buNone/>
              <a:defRPr sz="1200"/>
            </a:lvl8pPr>
            <a:lvl9pPr marL="3241731" indent="0">
              <a:buNone/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1297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03385" y="1345332"/>
            <a:ext cx="3748454" cy="354416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92515" y="1345332"/>
            <a:ext cx="3799743" cy="354416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852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066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66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270" y="1279261"/>
            <a:ext cx="4041531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270" y="1812396"/>
            <a:ext cx="4041531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7309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5559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22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3008435" cy="96837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538" y="227542"/>
            <a:ext cx="5111262" cy="471819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195917"/>
            <a:ext cx="3008435" cy="3533791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52172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3385" y="317500"/>
            <a:ext cx="7688874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814" tIns="39396" rIns="63814" bIns="393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Rubrikområde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85" y="1332177"/>
            <a:ext cx="7687384" cy="355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0195" tIns="39396" rIns="70195" bIns="39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4"/>
            <a:endParaRPr lang="sv-SE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478000" y="5217584"/>
            <a:ext cx="446400" cy="24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39396" rIns="80200" bIns="39396">
            <a:spAutoFit/>
          </a:bodyPr>
          <a:lstStyle/>
          <a:p>
            <a:pPr algn="r">
              <a:spcBef>
                <a:spcPct val="50000"/>
              </a:spcBef>
            </a:pPr>
            <a:fld id="{FE9CE125-4B7D-4DAD-AFDF-FC7D0B70E349}" type="slidenum">
              <a:rPr lang="sv-SE" sz="1100"/>
              <a:pPr algn="r">
                <a:spcBef>
                  <a:spcPct val="50000"/>
                </a:spcBef>
              </a:pPr>
              <a:t>‹#›</a:t>
            </a:fld>
            <a:endParaRPr lang="sv-SE" sz="1100" dirty="0"/>
          </a:p>
        </p:txBody>
      </p:sp>
      <p:sp>
        <p:nvSpPr>
          <p:cNvPr id="1038" name="Languagetext_Bildbakgrund"/>
          <p:cNvSpPr txBox="1">
            <a:spLocks noChangeArrowheads="1"/>
          </p:cNvSpPr>
          <p:nvPr/>
        </p:nvSpPr>
        <p:spPr bwMode="auto">
          <a:xfrm>
            <a:off x="2236431" y="5412053"/>
            <a:ext cx="225969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sv-SE" sz="1000"/>
              <a:t> </a:t>
            </a:r>
            <a:endParaRPr lang="sv-SE" sz="1000" dirty="0"/>
          </a:p>
        </p:txBody>
      </p:sp>
      <p:sp>
        <p:nvSpPr>
          <p:cNvPr id="1045" name="Blue_line"/>
          <p:cNvSpPr>
            <a:spLocks noChangeShapeType="1"/>
          </p:cNvSpPr>
          <p:nvPr/>
        </p:nvSpPr>
        <p:spPr bwMode="auto">
          <a:xfrm>
            <a:off x="2236431" y="5349875"/>
            <a:ext cx="6154338" cy="0"/>
          </a:xfrm>
          <a:prstGeom prst="line">
            <a:avLst/>
          </a:prstGeom>
          <a:noFill/>
          <a:ln w="57150">
            <a:solidFill>
              <a:srgbClr val="1862A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sv-SE"/>
          </a:p>
        </p:txBody>
      </p:sp>
      <p:sp>
        <p:nvSpPr>
          <p:cNvPr id="10" name="DateText_Bildbakgrund"/>
          <p:cNvSpPr txBox="1">
            <a:spLocks noChangeArrowheads="1"/>
          </p:cNvSpPr>
          <p:nvPr userDrawn="1"/>
        </p:nvSpPr>
        <p:spPr bwMode="auto">
          <a:xfrm>
            <a:off x="2851200" y="5382000"/>
            <a:ext cx="5625969" cy="23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1479" rIns="79767" bIns="41479">
            <a:spAutoFit/>
          </a:bodyPr>
          <a:lstStyle/>
          <a:p>
            <a:pPr algn="r"/>
            <a:r>
              <a:rPr lang="sv-SE" sz="1000">
                <a:latin typeface="Times New Roman" pitchFamily="18" charset="0"/>
                <a:cs typeface="Times New Roman" pitchFamily="18" charset="0"/>
              </a:rPr>
              <a:t>2024-11-06</a:t>
            </a:r>
            <a:endParaRPr lang="sv-SE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0" y="4845600"/>
            <a:ext cx="1742400" cy="649709"/>
          </a:xfrm>
          <a:prstGeom prst="rect">
            <a:avLst/>
          </a:prstGeom>
        </p:spPr>
      </p:pic>
      <p:sp>
        <p:nvSpPr>
          <p:cNvPr id="2" name="Und_kort_ovan_linje">
            <a:extLst>
              <a:ext uri="{FF2B5EF4-FFF2-40B4-BE49-F238E27FC236}">
                <a16:creationId xmlns:a16="http://schemas.microsoft.com/office/drawing/2014/main" id="{8DC99661-66FD-3DFE-0A1B-A2CDDF069027}"/>
              </a:ext>
            </a:extLst>
          </p:cNvPr>
          <p:cNvSpPr txBox="1"/>
          <p:nvPr userDrawn="1"/>
        </p:nvSpPr>
        <p:spPr>
          <a:xfrm>
            <a:off x="2148472" y="5094000"/>
            <a:ext cx="6328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Informationsklass Ej klassad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65A9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5pPr>
      <a:lvl6pPr marL="40521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6pPr>
      <a:lvl7pPr marL="81043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7pPr>
      <a:lvl8pPr marL="1215649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8pPr>
      <a:lvl9pPr marL="1620865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9pPr>
    </p:titleStyle>
    <p:bodyStyle>
      <a:lvl1pPr marL="168840" indent="-16884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90941" indent="-16884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800">
          <a:solidFill>
            <a:srgbClr val="4D4D4D"/>
          </a:solidFill>
          <a:latin typeface="+mn-lt"/>
        </a:defRPr>
      </a:lvl2pPr>
      <a:lvl3pPr marL="1046809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400">
          <a:solidFill>
            <a:srgbClr val="4D4D4D"/>
          </a:solidFill>
          <a:latin typeface="+mn-lt"/>
        </a:defRPr>
      </a:lvl3pPr>
      <a:lvl4pPr marL="1418257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200">
          <a:solidFill>
            <a:schemeClr val="tx1"/>
          </a:solidFill>
          <a:latin typeface="+mn-lt"/>
        </a:defRPr>
      </a:lvl4pPr>
      <a:lvl5pPr marL="1823474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5pPr>
      <a:lvl6pPr marL="2228690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6pPr>
      <a:lvl7pPr marL="2633906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7pPr>
      <a:lvl8pPr marL="3039123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8pPr>
      <a:lvl9pPr marL="3444339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rygghet@jarfalla.se" TargetMode="External"/><Relationship Id="rId2" Type="http://schemas.openxmlformats.org/officeDocument/2006/relationships/hyperlink" Target="mailto:trygg@upplandsbro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gistrator.stockholm@polisen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Platshållare för text 1"/>
          <p:cNvSpPr>
            <a:spLocks/>
          </p:cNvSpPr>
          <p:nvPr/>
        </p:nvSpPr>
        <p:spPr bwMode="auto">
          <a:xfrm>
            <a:off x="633046" y="2103321"/>
            <a:ext cx="7174523" cy="42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953" tIns="31907" rIns="15953" bIns="31907"/>
          <a:lstStyle/>
          <a:p>
            <a:pPr defTabSz="405216" eaLnBrk="1" hangingPunct="1">
              <a:lnSpc>
                <a:spcPts val="2216"/>
              </a:lnSpc>
            </a:pPr>
            <a:r>
              <a:rPr lang="sv-SE" sz="1900" dirty="0" err="1">
                <a:solidFill>
                  <a:srgbClr val="9B9B9B"/>
                </a:solidFill>
              </a:rPr>
              <a:t>Lpo</a:t>
            </a:r>
            <a:r>
              <a:rPr lang="sv-SE" sz="1900" dirty="0">
                <a:solidFill>
                  <a:srgbClr val="9B9B9B"/>
                </a:solidFill>
              </a:rPr>
              <a:t> Järfälla, Järfälla kommun och Upplands Bro kommun </a:t>
            </a:r>
          </a:p>
        </p:txBody>
      </p:sp>
      <p:sp>
        <p:nvSpPr>
          <p:cNvPr id="30729" name="Platshållare för text 1"/>
          <p:cNvSpPr>
            <a:spLocks/>
          </p:cNvSpPr>
          <p:nvPr/>
        </p:nvSpPr>
        <p:spPr bwMode="auto">
          <a:xfrm>
            <a:off x="633046" y="1043918"/>
            <a:ext cx="6963508" cy="106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1862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62A8"/>
                </a:solidFill>
                <a:miter lim="800000"/>
                <a:headEnd/>
                <a:tailEnd/>
              </a14:hiddenLine>
            </a:ext>
          </a:extLst>
        </p:spPr>
        <p:txBody>
          <a:bodyPr lIns="15953" tIns="31907" rIns="15953" bIns="31907" anchor="b"/>
          <a:lstStyle/>
          <a:p>
            <a:pPr defTabSz="405216" eaLnBrk="1" hangingPunct="1">
              <a:lnSpc>
                <a:spcPts val="3102"/>
              </a:lnSpc>
            </a:pPr>
            <a:r>
              <a:rPr lang="sv-SE" sz="3500" b="1" dirty="0">
                <a:solidFill>
                  <a:srgbClr val="165A9B"/>
                </a:solidFill>
              </a:rPr>
              <a:t>Grannsamverkan </a:t>
            </a:r>
          </a:p>
        </p:txBody>
      </p:sp>
      <p:sp>
        <p:nvSpPr>
          <p:cNvPr id="30727" name="Blue_line"/>
          <p:cNvSpPr>
            <a:spLocks noChangeShapeType="1"/>
          </p:cNvSpPr>
          <p:nvPr/>
        </p:nvSpPr>
        <p:spPr bwMode="auto">
          <a:xfrm>
            <a:off x="0" y="2862000"/>
            <a:ext cx="9144000" cy="0"/>
          </a:xfrm>
          <a:prstGeom prst="line">
            <a:avLst/>
          </a:prstGeom>
          <a:noFill/>
          <a:ln w="203200">
            <a:solidFill>
              <a:srgbClr val="FF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sv-SE"/>
          </a:p>
        </p:txBody>
      </p:sp>
      <p:sp>
        <p:nvSpPr>
          <p:cNvPr id="4" name="Infoklass_rubrik">
            <a:extLst>
              <a:ext uri="{FF2B5EF4-FFF2-40B4-BE49-F238E27FC236}">
                <a16:creationId xmlns:a16="http://schemas.microsoft.com/office/drawing/2014/main" id="{6749D638-2F40-9A29-A8AD-653FEA360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46" y="193204"/>
            <a:ext cx="4443009" cy="24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altLang="sv-SE" sz="13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ol_bild_FS">
            <a:extLst>
              <a:ext uri="{FF2B5EF4-FFF2-40B4-BE49-F238E27FC236}">
                <a16:creationId xmlns:a16="http://schemas.microsoft.com/office/drawing/2014/main" id="{EA3A8C4B-B9E4-4640-AFEC-9DF89A044A8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9100"/>
            <a:ext cx="9144000" cy="279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4565FD-B95A-4EB2-BEAA-15B93300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Brottsförebyggande tips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5874F8-77C5-463F-97F8-6BDD4FCED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Skapa relationer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Få det att se ut som du är hemma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Tänk olika vid olika årstider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Se över lås, dörrar och fönster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0425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34C6228-801A-4ADB-8960-D5E92A5DB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81236"/>
            <a:ext cx="6444208" cy="3203501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EFCBEA6D-CE2C-46E7-83F0-65038BA18C6A}"/>
              </a:ext>
            </a:extLst>
          </p:cNvPr>
          <p:cNvSpPr txBox="1"/>
          <p:nvPr/>
        </p:nvSpPr>
        <p:spPr>
          <a:xfrm>
            <a:off x="2330420" y="3945895"/>
            <a:ext cx="6840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https://samverkanmotbrott.se/app/</a:t>
            </a:r>
          </a:p>
        </p:txBody>
      </p:sp>
    </p:spTree>
    <p:extLst>
      <p:ext uri="{BB962C8B-B14F-4D97-AF65-F5344CB8AC3E}">
        <p14:creationId xmlns:p14="http://schemas.microsoft.com/office/powerpoint/2010/main" val="2515630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DB8321-D6E8-439A-8B49-73E3CC4B1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Brottsofferjouren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45EAB03-9538-415A-8253-D776C0278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3" y="1507921"/>
            <a:ext cx="7688262" cy="3205571"/>
          </a:xfrm>
        </p:spPr>
      </p:pic>
    </p:spTree>
    <p:extLst>
      <p:ext uri="{BB962C8B-B14F-4D97-AF65-F5344CB8AC3E}">
        <p14:creationId xmlns:p14="http://schemas.microsoft.com/office/powerpoint/2010/main" val="3281355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2C3917-8DED-4C2D-AA5A-51E5E734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Hur vet de som bor i vårt område att det finns Grannsamverkan?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AA4210-0E2E-4B0D-B28B-91F3D0A09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 </a:t>
            </a:r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898C892-C939-42FC-8480-4408A17C32AD}"/>
              </a:ext>
            </a:extLst>
          </p:cNvPr>
          <p:cNvSpPr txBox="1"/>
          <p:nvPr/>
        </p:nvSpPr>
        <p:spPr>
          <a:xfrm>
            <a:off x="687118" y="3571642"/>
            <a:ext cx="397725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dirty="0"/>
              <a:t>Information –skyltar, månadsbrev och protokoll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665FB4C-B73F-4CFA-9E89-6CD3AEFF2723}"/>
              </a:ext>
            </a:extLst>
          </p:cNvPr>
          <p:cNvSpPr txBox="1"/>
          <p:nvPr/>
        </p:nvSpPr>
        <p:spPr>
          <a:xfrm>
            <a:off x="4600680" y="1189215"/>
            <a:ext cx="4147783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dirty="0"/>
              <a:t>Styrelsens dagordning och efterföljande protokoll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8DD1593-4D22-4832-9DC3-39DDD90AF361}"/>
              </a:ext>
            </a:extLst>
          </p:cNvPr>
          <p:cNvSpPr txBox="1"/>
          <p:nvPr/>
        </p:nvSpPr>
        <p:spPr>
          <a:xfrm>
            <a:off x="3543522" y="2887842"/>
            <a:ext cx="439248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dirty="0"/>
              <a:t>Annonsering i trapphuset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9AE428C-8435-41B3-A696-8E3EA059021E}"/>
              </a:ext>
            </a:extLst>
          </p:cNvPr>
          <p:cNvSpPr txBox="1"/>
          <p:nvPr/>
        </p:nvSpPr>
        <p:spPr>
          <a:xfrm>
            <a:off x="1487527" y="2191775"/>
            <a:ext cx="476933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dirty="0"/>
              <a:t>Lapp i brevlådan till nyinflyttade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3D57B4D-E40A-4C47-9B92-314A11825717}"/>
              </a:ext>
            </a:extLst>
          </p:cNvPr>
          <p:cNvSpPr txBox="1"/>
          <p:nvPr/>
        </p:nvSpPr>
        <p:spPr>
          <a:xfrm>
            <a:off x="827584" y="1420048"/>
            <a:ext cx="309634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dirty="0"/>
              <a:t>Personliga möten</a:t>
            </a:r>
          </a:p>
        </p:txBody>
      </p:sp>
    </p:spTree>
    <p:extLst>
      <p:ext uri="{BB962C8B-B14F-4D97-AF65-F5344CB8AC3E}">
        <p14:creationId xmlns:p14="http://schemas.microsoft.com/office/powerpoint/2010/main" val="421301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4B28F-66D1-43F3-BD27-9ED18AC2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Hur kan ni utveckla er lokala Grannsamverkan?</a:t>
            </a:r>
            <a:br>
              <a:rPr lang="sv-SE" dirty="0"/>
            </a:b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EA87FDC-F8A7-4E4E-AAFE-3408F7E055A1}"/>
              </a:ext>
            </a:extLst>
          </p:cNvPr>
          <p:cNvSpPr/>
          <p:nvPr/>
        </p:nvSpPr>
        <p:spPr>
          <a:xfrm>
            <a:off x="1115616" y="232765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dirty="0"/>
              <a:t>Lägga ett informationsbrev från styrelsen i allas brevlådor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A01276E-6FD6-4927-ACBD-10CDFD9D078A}"/>
              </a:ext>
            </a:extLst>
          </p:cNvPr>
          <p:cNvSpPr/>
          <p:nvPr/>
        </p:nvSpPr>
        <p:spPr>
          <a:xfrm>
            <a:off x="4211960" y="1699818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Fler samtal med grannar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6EDCDA8-30BA-4251-AC6C-4E2695FE64A2}"/>
              </a:ext>
            </a:extLst>
          </p:cNvPr>
          <p:cNvSpPr/>
          <p:nvPr/>
        </p:nvSpPr>
        <p:spPr>
          <a:xfrm>
            <a:off x="655983" y="1444704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dirty="0"/>
              <a:t>Hela och rena skyltar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4A2014D-468A-4EE8-9F62-446AAEB0966F}"/>
              </a:ext>
            </a:extLst>
          </p:cNvPr>
          <p:cNvSpPr/>
          <p:nvPr/>
        </p:nvSpPr>
        <p:spPr>
          <a:xfrm>
            <a:off x="3820259" y="332620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dirty="0"/>
              <a:t>Försöka göra samverkan mindre personberoende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9C88B9F-5135-4766-9890-9FADC32BEC63}"/>
              </a:ext>
            </a:extLst>
          </p:cNvPr>
          <p:cNvSpPr/>
          <p:nvPr/>
        </p:nvSpPr>
        <p:spPr>
          <a:xfrm>
            <a:off x="467544" y="3178141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Digitalisering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0667C27-08A5-4FCF-AD66-FC47190EABE3}"/>
              </a:ext>
            </a:extLst>
          </p:cNvPr>
          <p:cNvSpPr/>
          <p:nvPr/>
        </p:nvSpPr>
        <p:spPr>
          <a:xfrm>
            <a:off x="2895600" y="4522068"/>
            <a:ext cx="527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Kontaktuppgifter till närmaste grannarna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21B182-7530-4F95-9907-B8DE876B85A6}"/>
              </a:ext>
            </a:extLst>
          </p:cNvPr>
          <p:cNvSpPr/>
          <p:nvPr/>
        </p:nvSpPr>
        <p:spPr>
          <a:xfrm>
            <a:off x="5364088" y="2446492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Engagera hundägare</a:t>
            </a:r>
          </a:p>
        </p:txBody>
      </p:sp>
    </p:spTree>
    <p:extLst>
      <p:ext uri="{BB962C8B-B14F-4D97-AF65-F5344CB8AC3E}">
        <p14:creationId xmlns:p14="http://schemas.microsoft.com/office/powerpoint/2010/main" val="180867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4B28F-66D1-43F3-BD27-9ED18AC2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Hur kan ni utveckla er lokala Grannsamverkan?</a:t>
            </a:r>
            <a:br>
              <a:rPr lang="sv-SE" dirty="0"/>
            </a:b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6EDCDA8-30BA-4251-AC6C-4E2695FE64A2}"/>
              </a:ext>
            </a:extLst>
          </p:cNvPr>
          <p:cNvSpPr/>
          <p:nvPr/>
        </p:nvSpPr>
        <p:spPr>
          <a:xfrm>
            <a:off x="655983" y="1444704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dirty="0"/>
              <a:t>Meddela varandra när något händer så att det sprids och skapar mer vaksamhet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4A2014D-468A-4EE8-9F62-446AAEB0966F}"/>
              </a:ext>
            </a:extLst>
          </p:cNvPr>
          <p:cNvSpPr/>
          <p:nvPr/>
        </p:nvSpPr>
        <p:spPr>
          <a:xfrm>
            <a:off x="3820259" y="332620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dirty="0"/>
              <a:t>Grannar på äldreboende? Parkera bil på uppfarten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9C88B9F-5135-4766-9890-9FADC32BEC63}"/>
              </a:ext>
            </a:extLst>
          </p:cNvPr>
          <p:cNvSpPr/>
          <p:nvPr/>
        </p:nvSpPr>
        <p:spPr>
          <a:xfrm>
            <a:off x="467544" y="3178141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Tips om övergripande informationssida likt grannstödsbroschyren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0667C27-08A5-4FCF-AD66-FC47190EABE3}"/>
              </a:ext>
            </a:extLst>
          </p:cNvPr>
          <p:cNvSpPr/>
          <p:nvPr/>
        </p:nvSpPr>
        <p:spPr>
          <a:xfrm>
            <a:off x="2895600" y="4522068"/>
            <a:ext cx="5276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Att ombuden i närliggande grupper träffas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21B182-7530-4F95-9907-B8DE876B85A6}"/>
              </a:ext>
            </a:extLst>
          </p:cNvPr>
          <p:cNvSpPr/>
          <p:nvPr/>
        </p:nvSpPr>
        <p:spPr>
          <a:xfrm>
            <a:off x="4581943" y="228526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dirty="0"/>
              <a:t>Tala om för närmsta grannar när man är bortrest</a:t>
            </a:r>
          </a:p>
        </p:txBody>
      </p:sp>
    </p:spTree>
    <p:extLst>
      <p:ext uri="{BB962C8B-B14F-4D97-AF65-F5344CB8AC3E}">
        <p14:creationId xmlns:p14="http://schemas.microsoft.com/office/powerpoint/2010/main" val="1528087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4B28F-66D1-43F3-BD27-9ED18AC2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Hur kan ni utveckla er lokala Grannsamverkan?</a:t>
            </a:r>
            <a:br>
              <a:rPr lang="sv-SE" dirty="0"/>
            </a:br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A01276E-6FD6-4927-ACBD-10CDFD9D078A}"/>
              </a:ext>
            </a:extLst>
          </p:cNvPr>
          <p:cNvSpPr/>
          <p:nvPr/>
        </p:nvSpPr>
        <p:spPr>
          <a:xfrm>
            <a:off x="4211960" y="169981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Färska rapporter/underrättelser som gäller i området man bor 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6EDCDA8-30BA-4251-AC6C-4E2695FE64A2}"/>
              </a:ext>
            </a:extLst>
          </p:cNvPr>
          <p:cNvSpPr/>
          <p:nvPr/>
        </p:nvSpPr>
        <p:spPr>
          <a:xfrm>
            <a:off x="655983" y="144470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dirty="0"/>
              <a:t>Informera om grannstöd vid samfällighetens städdagar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4A2014D-468A-4EE8-9F62-446AAEB0966F}"/>
              </a:ext>
            </a:extLst>
          </p:cNvPr>
          <p:cNvSpPr/>
          <p:nvPr/>
        </p:nvSpPr>
        <p:spPr>
          <a:xfrm>
            <a:off x="2261822" y="278325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dirty="0"/>
              <a:t>Knacka på, presentera mig som kontaktombud för grannsamverkan och lämna över broschyren Grannsamverkan i praktiken</a:t>
            </a:r>
          </a:p>
        </p:txBody>
      </p:sp>
    </p:spTree>
    <p:extLst>
      <p:ext uri="{BB962C8B-B14F-4D97-AF65-F5344CB8AC3E}">
        <p14:creationId xmlns:p14="http://schemas.microsoft.com/office/powerpoint/2010/main" val="123668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FACA73-2AAB-41A6-8732-7BC1BC18E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Kontaktuppgifter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7AC06F-ED40-4FAC-A6A6-63E681471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Upplands Bro </a:t>
            </a:r>
          </a:p>
          <a:p>
            <a:pPr marL="0" indent="0">
              <a:buNone/>
            </a:pPr>
            <a:r>
              <a:rPr lang="sv-SE" dirty="0">
                <a:hlinkClick r:id="rId2"/>
              </a:rPr>
              <a:t>trygg@upplands-bro.se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Järfälla </a:t>
            </a:r>
          </a:p>
          <a:p>
            <a:pPr marL="0" indent="0">
              <a:buNone/>
            </a:pPr>
            <a:r>
              <a:rPr lang="sv-SE" dirty="0">
                <a:hlinkClick r:id="rId3"/>
              </a:rPr>
              <a:t>trygghet@jarfalla.se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Lokalpolisområde Järfälla</a:t>
            </a:r>
          </a:p>
          <a:p>
            <a:pPr marL="0" indent="0">
              <a:buNone/>
            </a:pPr>
            <a:r>
              <a:rPr lang="sv-SE" u="sng" dirty="0">
                <a:hlinkClick r:id="rId4"/>
              </a:rPr>
              <a:t>Registrator.stockholm@polisen.se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489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rgbClr val="1862A8"/>
                </a:solidFill>
              </a:rPr>
              <a:t>Det här kommer vi berätta..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är Grannsamverkan?</a:t>
            </a:r>
          </a:p>
          <a:p>
            <a:r>
              <a:rPr lang="sv-SE" dirty="0"/>
              <a:t>Övergripande krav</a:t>
            </a:r>
          </a:p>
          <a:p>
            <a:r>
              <a:rPr lang="sv-SE" dirty="0"/>
              <a:t>Vad säger forskningen?</a:t>
            </a:r>
          </a:p>
          <a:p>
            <a:r>
              <a:rPr lang="sv-SE" dirty="0"/>
              <a:t>Våra olika roller </a:t>
            </a:r>
          </a:p>
          <a:p>
            <a:r>
              <a:rPr lang="sv-SE" dirty="0"/>
              <a:t>Grannstöd</a:t>
            </a:r>
          </a:p>
          <a:p>
            <a:r>
              <a:rPr lang="sv-SE" dirty="0"/>
              <a:t>Brottsförebyggande tips</a:t>
            </a:r>
          </a:p>
          <a:p>
            <a:r>
              <a:rPr lang="sv-SE" dirty="0"/>
              <a:t>Nyhet - </a:t>
            </a:r>
            <a:r>
              <a:rPr lang="sv-SE" dirty="0" err="1"/>
              <a:t>grannsamverkansapp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017C7E6-93FC-4DF7-BCB7-F308A901D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24622"/>
            <a:ext cx="2657999" cy="684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BB6E76D-B20A-4883-9214-B14CE64ECC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5" b="25037"/>
          <a:stretch/>
        </p:blipFill>
        <p:spPr>
          <a:xfrm>
            <a:off x="3273306" y="4524543"/>
            <a:ext cx="2547541" cy="7299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C19A4E-D33B-4755-A99F-80D2CEB1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Vad är Grannsamverkan?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846876-36AF-4E79-A44E-407986014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Avstampet 1970 i Seattle, USA </a:t>
            </a:r>
          </a:p>
          <a:p>
            <a:r>
              <a:rPr lang="sv-SE" dirty="0"/>
              <a:t>Samverkan mot brott – organisation med flertalet aktörer </a:t>
            </a:r>
          </a:p>
          <a:p>
            <a:r>
              <a:rPr lang="sv-SE" dirty="0"/>
              <a:t>Lokal samverkan</a:t>
            </a:r>
          </a:p>
        </p:txBody>
      </p:sp>
    </p:spTree>
    <p:extLst>
      <p:ext uri="{BB962C8B-B14F-4D97-AF65-F5344CB8AC3E}">
        <p14:creationId xmlns:p14="http://schemas.microsoft.com/office/powerpoint/2010/main" val="16433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E0F4C8-2CBC-4F5B-A27A-E3C7AE08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Övergripande krav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7941E5-53A1-4452-9793-064402231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Polisen ska ha en tydlig roll i samverkansarbetet</a:t>
            </a:r>
          </a:p>
          <a:p>
            <a:r>
              <a:rPr lang="sv-SE" dirty="0"/>
              <a:t>Organisation och bedrivande av Grannsamverkan ska motsvara beskrivningen som finns i broschyren om Grannsamverkan.</a:t>
            </a:r>
          </a:p>
          <a:p>
            <a:r>
              <a:rPr lang="sv-SE" dirty="0"/>
              <a:t>Regelbundna möten ska hållas</a:t>
            </a:r>
          </a:p>
          <a:p>
            <a:r>
              <a:rPr lang="sv-SE" dirty="0"/>
              <a:t>Information ska delges boenden om brottsutveckling regelbundet</a:t>
            </a:r>
          </a:p>
          <a:p>
            <a:r>
              <a:rPr lang="sv-SE" dirty="0"/>
              <a:t>Brottsförebyggande information ska delges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522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68B9CB-A0F4-4E98-B4E2-5FD261AAE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Vad säger forskningen?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89E098-F1C8-4740-98DA-92EEB6C48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Brottsförebyggande rådet (BRÅ) har genomfört en utvärdering av en rad studier om hur Grannsamverkan fungerar.</a:t>
            </a:r>
          </a:p>
          <a:p>
            <a:r>
              <a:rPr lang="sv-SE" dirty="0"/>
              <a:t>Grannsamverkan minskar brottsligheten </a:t>
            </a:r>
          </a:p>
          <a:p>
            <a:r>
              <a:rPr lang="sv-SE" dirty="0"/>
              <a:t>Vad är det som bidrar?</a:t>
            </a:r>
          </a:p>
        </p:txBody>
      </p:sp>
    </p:spTree>
    <p:extLst>
      <p:ext uri="{BB962C8B-B14F-4D97-AF65-F5344CB8AC3E}">
        <p14:creationId xmlns:p14="http://schemas.microsoft.com/office/powerpoint/2010/main" val="258801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DFFBE7-D1BB-4122-B9C4-0883225F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Våra olika roller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25120B-FE82-4D9D-8438-F9166E4EC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Kommun			Polis</a:t>
            </a:r>
          </a:p>
          <a:p>
            <a:pPr marL="0" indent="0">
              <a:buNone/>
            </a:pPr>
            <a:r>
              <a:rPr lang="sv-SE" dirty="0"/>
              <a:t>Utskick brottsstatistik 		Polisen tar fram brottsstatistik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Uppdaterar </a:t>
            </a:r>
            <a:r>
              <a:rPr lang="sv-SE" dirty="0" err="1"/>
              <a:t>kontaktuppg</a:t>
            </a:r>
            <a:r>
              <a:rPr lang="sv-SE" dirty="0"/>
              <a:t>.	Beställning av material </a:t>
            </a:r>
          </a:p>
          <a:p>
            <a:pPr marL="0" indent="0">
              <a:buNone/>
            </a:pPr>
            <a:r>
              <a:rPr lang="sv-SE" dirty="0"/>
              <a:t>från kontaktombud 				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Medverkar på årsmöten	Medverkar på årsmöten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F58A924-5DCB-42E3-BEF7-4571CBAB8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88" y="4297660"/>
            <a:ext cx="475972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9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Kontaktvägar till Polisen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057300"/>
            <a:ext cx="6918646" cy="3305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Pågående/ nyligen inträffade brott eller händelse. </a:t>
            </a:r>
          </a:p>
          <a:p>
            <a:pPr marL="0" indent="0">
              <a:buNone/>
            </a:pP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114 14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 när det </a:t>
            </a:r>
            <a:r>
              <a:rPr lang="sv-SE" i="1" dirty="0">
                <a:latin typeface="Arial" panose="020B0604020202020204" pitchFamily="34" charset="0"/>
                <a:cs typeface="Arial" panose="020B0604020202020204" pitchFamily="34" charset="0"/>
              </a:rPr>
              <a:t>inte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handlar om pågående eller nyligen inträffade brott och händelser. </a:t>
            </a:r>
          </a:p>
          <a:p>
            <a:pPr marL="0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https://polisen.se/om-polisen/kontakt/tipsa-polisen/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FD88DE-EB79-49C0-92A7-8F62136A9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84050"/>
            <a:ext cx="4181320" cy="1947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CCA502-C3AC-48FD-B6B4-DED5D0CD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Våra olika roller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35EAD5-A091-4124-9E04-18718F3C3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Grannsamverkansombuden</a:t>
            </a:r>
          </a:p>
          <a:p>
            <a:pPr marL="0" indent="0">
              <a:buNone/>
            </a:pPr>
            <a:r>
              <a:rPr lang="sv-SE" dirty="0"/>
              <a:t>Sprida vidare information till de som bor i området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Uppdatera förändringar i kontaktlistan</a:t>
            </a:r>
          </a:p>
        </p:txBody>
      </p:sp>
    </p:spTree>
    <p:extLst>
      <p:ext uri="{BB962C8B-B14F-4D97-AF65-F5344CB8AC3E}">
        <p14:creationId xmlns:p14="http://schemas.microsoft.com/office/powerpoint/2010/main" val="306621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E1EDCE-277E-4D5B-A813-EDCE2DC6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Grannstöd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C3A736-D964-4C5C-835E-FCE2FB508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Observations- synlighetspass </a:t>
            </a:r>
          </a:p>
          <a:p>
            <a:r>
              <a:rPr lang="sv-SE" dirty="0"/>
              <a:t>Följa polisens och kommunernas anvisningar om prioriterade områden att besöka</a:t>
            </a:r>
          </a:p>
          <a:p>
            <a:r>
              <a:rPr lang="sv-SE" dirty="0"/>
              <a:t>Hjälper med att sprida brottsförebyggande information</a:t>
            </a:r>
          </a:p>
          <a:p>
            <a:r>
              <a:rPr lang="sv-SE" dirty="0"/>
              <a:t>Se över områdets Grannsamverkanskyltar och meddela polis när dessa behöver ersättas</a:t>
            </a:r>
          </a:p>
          <a:p>
            <a:r>
              <a:rPr lang="sv-SE" dirty="0"/>
              <a:t>Lunch och förarträffar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8266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Polisen_Color_Scheme">
      <a:dk1>
        <a:srgbClr val="222222"/>
      </a:dk1>
      <a:lt1>
        <a:srgbClr val="FFFFFF"/>
      </a:lt1>
      <a:dk2>
        <a:srgbClr val="082138"/>
      </a:dk2>
      <a:lt2>
        <a:srgbClr val="F7F7F7"/>
      </a:lt2>
      <a:accent1>
        <a:srgbClr val="165A9B"/>
      </a:accent1>
      <a:accent2>
        <a:srgbClr val="FFCC33"/>
      </a:accent2>
      <a:accent3>
        <a:srgbClr val="FF7D00"/>
      </a:accent3>
      <a:accent4>
        <a:srgbClr val="D5D4D4"/>
      </a:accent4>
      <a:accent5>
        <a:srgbClr val="00B9F6"/>
      </a:accent5>
      <a:accent6>
        <a:srgbClr val="9AC601"/>
      </a:accent6>
      <a:hlink>
        <a:srgbClr val="0563C1"/>
      </a:hlink>
      <a:folHlink>
        <a:srgbClr val="954F72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4BA4F5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4394DE"/>
        </a:accent6>
        <a:hlink>
          <a:srgbClr val="FF7E2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33"/>
        </a:accent1>
        <a:accent2>
          <a:srgbClr val="326ABE"/>
        </a:accent2>
        <a:accent3>
          <a:srgbClr val="FFFFFF"/>
        </a:accent3>
        <a:accent4>
          <a:srgbClr val="000000"/>
        </a:accent4>
        <a:accent5>
          <a:srgbClr val="FFE2AD"/>
        </a:accent5>
        <a:accent6>
          <a:srgbClr val="2C5FAC"/>
        </a:accent6>
        <a:hlink>
          <a:srgbClr val="FF0033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l_presentation_l_16_10.potx" id="{63863855-AAFD-4AD5-A33F-19D2921BADE7}" vid="{1B8B8264-FA01-4B7B-9769-AFE5484A208B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pol_presentation_l_16_10</Template>
  <TotalTime>1</TotalTime>
  <Words>475</Words>
  <Application>Microsoft Office PowerPoint</Application>
  <PresentationFormat>Bildspel på skärmen (16:10)</PresentationFormat>
  <Paragraphs>95</Paragraphs>
  <Slides>17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Office-tema</vt:lpstr>
      <vt:lpstr>PowerPoint-presentation</vt:lpstr>
      <vt:lpstr>Det här kommer vi berätta..</vt:lpstr>
      <vt:lpstr>Vad är Grannsamverkan?</vt:lpstr>
      <vt:lpstr>Övergripande krav</vt:lpstr>
      <vt:lpstr>Vad säger forskningen?</vt:lpstr>
      <vt:lpstr>Våra olika roller</vt:lpstr>
      <vt:lpstr>Kontaktvägar till Polisen</vt:lpstr>
      <vt:lpstr>Våra olika roller</vt:lpstr>
      <vt:lpstr>Grannstöd</vt:lpstr>
      <vt:lpstr>Brottsförebyggande tips</vt:lpstr>
      <vt:lpstr>PowerPoint-presentation</vt:lpstr>
      <vt:lpstr>Brottsofferjouren</vt:lpstr>
      <vt:lpstr>Hur vet de som bor i vårt område att det finns Grannsamverkan? </vt:lpstr>
      <vt:lpstr>Hur kan ni utveckla er lokala Grannsamverkan? </vt:lpstr>
      <vt:lpstr>Hur kan ni utveckla er lokala Grannsamverkan? </vt:lpstr>
      <vt:lpstr>Hur kan ni utveckla er lokala Grannsamverkan? </vt:lpstr>
      <vt:lpstr>Kontaktuppgifter</vt:lpstr>
    </vt:vector>
  </TitlesOfParts>
  <Company>Polisen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Ida Dehnisch</dc:creator>
  <cp:lastModifiedBy>Susanne Öberg</cp:lastModifiedBy>
  <cp:revision>25</cp:revision>
  <cp:lastPrinted>2014-10-01T07:36:37Z</cp:lastPrinted>
  <dcterms:created xsi:type="dcterms:W3CDTF">2023-07-26T08:03:12Z</dcterms:created>
  <dcterms:modified xsi:type="dcterms:W3CDTF">2024-12-03T10:25:39Z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P_presentationsmall">
    <vt:lpwstr>officiell2</vt:lpwstr>
  </property>
  <property fmtid="{D5CDD505-2E9C-101B-9397-08002B2CF9AE}" pid="3" name="RP_organisation">
    <vt:lpwstr>Polisregion Stockholm</vt:lpwstr>
  </property>
  <property fmtid="{D5CDD505-2E9C-101B-9397-08002B2CF9AE}" pid="4" name="RP_ver">
    <vt:lpwstr>3</vt:lpwstr>
  </property>
  <property fmtid="{D5CDD505-2E9C-101B-9397-08002B2CF9AE}" pid="5" name="RP_orientering">
    <vt:lpwstr>liggande</vt:lpwstr>
  </property>
  <property fmtid="{D5CDD505-2E9C-101B-9397-08002B2CF9AE}" pid="6" name="RP_polisenlogo">
    <vt:lpwstr>ja</vt:lpwstr>
  </property>
  <property fmtid="{D5CDD505-2E9C-101B-9397-08002B2CF9AE}" pid="7" name="Pol_2015">
    <vt:lpwstr>ja</vt:lpwstr>
  </property>
  <property fmtid="{D5CDD505-2E9C-101B-9397-08002B2CF9AE}" pid="8" name="RP_Språk">
    <vt:lpwstr>3</vt:lpwstr>
  </property>
  <property fmtid="{D5CDD505-2E9C-101B-9397-08002B2CF9AE}" pid="9" name="RP_Format">
    <vt:lpwstr>16_10</vt:lpwstr>
  </property>
  <property fmtid="{D5CDD505-2E9C-101B-9397-08002B2CF9AE}" pid="10" name="RP_Arbetsbok">
    <vt:lpwstr>PMY_Presentation</vt:lpwstr>
  </property>
  <property fmtid="{D5CDD505-2E9C-101B-9397-08002B2CF9AE}" pid="11" name="EK_Datum_Visible">
    <vt:lpwstr>ja</vt:lpwstr>
  </property>
  <property fmtid="{D5CDD505-2E9C-101B-9397-08002B2CF9AE}" pid="12" name="EK_Namn_Visible">
    <vt:lpwstr>nej</vt:lpwstr>
  </property>
  <property fmtid="{D5CDD505-2E9C-101B-9397-08002B2CF9AE}" pid="13" name="EK_Division_Visible">
    <vt:lpwstr>nej</vt:lpwstr>
  </property>
  <property fmtid="{D5CDD505-2E9C-101B-9397-08002B2CF9AE}" pid="14" name="EK_Myndighet_Visible">
    <vt:lpwstr>nej</vt:lpwstr>
  </property>
  <property fmtid="{D5CDD505-2E9C-101B-9397-08002B2CF9AE}" pid="15" name="EK_Namn_H_Visible">
    <vt:lpwstr>ja</vt:lpwstr>
  </property>
  <property fmtid="{D5CDD505-2E9C-101B-9397-08002B2CF9AE}" pid="16" name="EK_Division_H_Visible">
    <vt:lpwstr>nej</vt:lpwstr>
  </property>
  <property fmtid="{D5CDD505-2E9C-101B-9397-08002B2CF9AE}" pid="17" name="EK_Arbenhet_under_logo">
    <vt:lpwstr>nej</vt:lpwstr>
  </property>
  <property fmtid="{D5CDD505-2E9C-101B-9397-08002B2CF9AE}" pid="18" name="EK_Org_under_logo">
    <vt:lpwstr>nej</vt:lpwstr>
  </property>
  <property fmtid="{D5CDD505-2E9C-101B-9397-08002B2CF9AE}" pid="19" name="RP_Stödrubrik">
    <vt:lpwstr/>
  </property>
  <property fmtid="{D5CDD505-2E9C-101B-9397-08002B2CF9AE}" pid="20" name="RP_InkluderaRubrikSida">
    <vt:lpwstr>nej</vt:lpwstr>
  </property>
  <property fmtid="{D5CDD505-2E9C-101B-9397-08002B2CF9AE}" pid="21" name="RP_Datum">
    <vt:lpwstr>2024-11-06</vt:lpwstr>
  </property>
  <property fmtid="{D5CDD505-2E9C-101B-9397-08002B2CF9AE}" pid="22" name="RP_Arbetsenhet">
    <vt:lpwstr/>
  </property>
  <property fmtid="{D5CDD505-2E9C-101B-9397-08002B2CF9AE}" pid="23" name="RP_Underenhet">
    <vt:lpwstr>Lpo Järfälla</vt:lpwstr>
  </property>
  <property fmtid="{D5CDD505-2E9C-101B-9397-08002B2CF9AE}" pid="24" name="RP_Namn">
    <vt:lpwstr>Ida Dehnisch</vt:lpwstr>
  </property>
  <property fmtid="{D5CDD505-2E9C-101B-9397-08002B2CF9AE}" pid="25" name="RP_Myndighet">
    <vt:lpwstr>Polisregion Stockholm</vt:lpwstr>
  </property>
  <property fmtid="{D5CDD505-2E9C-101B-9397-08002B2CF9AE}" pid="26" name="RP_Bokstav">
    <vt:lpwstr>PRST</vt:lpwstr>
  </property>
  <property fmtid="{D5CDD505-2E9C-101B-9397-08002B2CF9AE}" pid="27" name="SG_InformationsklassLång">
    <vt:lpwstr>Ej klassad</vt:lpwstr>
  </property>
  <property fmtid="{D5CDD505-2E9C-101B-9397-08002B2CF9AE}" pid="28" name="SG_Informationsklass">
    <vt:lpwstr>Ej klassad</vt:lpwstr>
  </property>
  <property fmtid="{D5CDD505-2E9C-101B-9397-08002B2CF9AE}" pid="29" name="SG_LedInformationsklass">
    <vt:lpwstr>Informationsklass</vt:lpwstr>
  </property>
  <property fmtid="{D5CDD505-2E9C-101B-9397-08002B2CF9AE}" pid="30" name="SG_LedInfoKlassKort">
    <vt:lpwstr>Infoklass</vt:lpwstr>
  </property>
  <property fmtid="{D5CDD505-2E9C-101B-9397-08002B2CF9AE}" pid="31" name="EK_Sparad_Idag">
    <vt:lpwstr>2024-11-26</vt:lpwstr>
  </property>
  <property fmtid="{D5CDD505-2E9C-101B-9397-08002B2CF9AE}" pid="32" name="SG_EUFin">
    <vt:lpwstr>nej</vt:lpwstr>
  </property>
  <property fmtid="{D5CDD505-2E9C-101B-9397-08002B2CF9AE}" pid="33" name="SG_EUCoFin">
    <vt:lpwstr>nej</vt:lpwstr>
  </property>
</Properties>
</file>